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3960"/>
  </p:normalViewPr>
  <p:slideViewPr>
    <p:cSldViewPr snapToGrid="0" snapToObjects="1">
      <p:cViewPr varScale="1">
        <p:scale>
          <a:sx n="65" d="100"/>
          <a:sy n="65"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6494D-12F0-C842-A633-F74998AC6737}" type="datetimeFigureOut">
              <a:rPr lang="en-US" smtClean="0"/>
              <a:t>7/16/20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73C46-B3C6-9E4D-BE5D-41FCF579849D}" type="slidenum">
              <a:rPr lang="en-US" smtClean="0"/>
              <a:t>‹#›</a:t>
            </a:fld>
            <a:endParaRPr lang="en-US"/>
          </a:p>
        </p:txBody>
      </p:sp>
    </p:spTree>
    <p:extLst>
      <p:ext uri="{BB962C8B-B14F-4D97-AF65-F5344CB8AC3E}">
        <p14:creationId xmlns:p14="http://schemas.microsoft.com/office/powerpoint/2010/main" val="344088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73C46-B3C6-9E4D-BE5D-41FCF579849D}" type="slidenum">
              <a:rPr lang="en-US" smtClean="0"/>
              <a:t>3</a:t>
            </a:fld>
            <a:endParaRPr lang="en-US"/>
          </a:p>
        </p:txBody>
      </p:sp>
    </p:spTree>
    <p:extLst>
      <p:ext uri="{BB962C8B-B14F-4D97-AF65-F5344CB8AC3E}">
        <p14:creationId xmlns:p14="http://schemas.microsoft.com/office/powerpoint/2010/main" val="329950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74A175-F7DA-F943-B476-21D316740B3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417429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74A175-F7DA-F943-B476-21D316740B3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59040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74A175-F7DA-F943-B476-21D316740B3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E2703F-DEB3-DD4C-88F3-3F21CB75FF0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323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374A175-F7DA-F943-B476-21D316740B3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412755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374A175-F7DA-F943-B476-21D316740B3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E2703F-DEB3-DD4C-88F3-3F21CB75FF0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8691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374A175-F7DA-F943-B476-21D316740B3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1921755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4A175-F7DA-F943-B476-21D316740B3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1568658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4A175-F7DA-F943-B476-21D316740B3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4751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74A175-F7DA-F943-B476-21D316740B3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294927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74A175-F7DA-F943-B476-21D316740B3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1066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74A175-F7DA-F943-B476-21D316740B3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17713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74A175-F7DA-F943-B476-21D316740B3B}" type="datetimeFigureOut">
              <a:rPr lang="en-US" smtClean="0"/>
              <a:t>7/16/20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112812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4A175-F7DA-F943-B476-21D316740B3B}" type="datetimeFigureOut">
              <a:rPr lang="en-US" smtClean="0"/>
              <a:t>7/16/20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328308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4A175-F7DA-F943-B476-21D316740B3B}" type="datetimeFigureOut">
              <a:rPr lang="en-US" smtClean="0"/>
              <a:t>7/16/20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400915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74A175-F7DA-F943-B476-21D316740B3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1129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74A175-F7DA-F943-B476-21D316740B3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E2703F-DEB3-DD4C-88F3-3F21CB75FF0A}" type="slidenum">
              <a:rPr lang="en-US" smtClean="0"/>
              <a:t>‹#›</a:t>
            </a:fld>
            <a:endParaRPr lang="en-US"/>
          </a:p>
        </p:txBody>
      </p:sp>
    </p:spTree>
    <p:extLst>
      <p:ext uri="{BB962C8B-B14F-4D97-AF65-F5344CB8AC3E}">
        <p14:creationId xmlns:p14="http://schemas.microsoft.com/office/powerpoint/2010/main" val="94100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374A175-F7DA-F943-B476-21D316740B3B}" type="datetimeFigureOut">
              <a:rPr lang="en-US" smtClean="0"/>
              <a:t>7/16/20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E2703F-DEB3-DD4C-88F3-3F21CB75FF0A}" type="slidenum">
              <a:rPr lang="en-US" smtClean="0"/>
              <a:t>‹#›</a:t>
            </a:fld>
            <a:endParaRPr lang="en-US"/>
          </a:p>
        </p:txBody>
      </p:sp>
    </p:spTree>
    <p:extLst>
      <p:ext uri="{BB962C8B-B14F-4D97-AF65-F5344CB8AC3E}">
        <p14:creationId xmlns:p14="http://schemas.microsoft.com/office/powerpoint/2010/main" val="37584640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AFCE-CDDF-3747-A29F-6BD92240F833}"/>
              </a:ext>
            </a:extLst>
          </p:cNvPr>
          <p:cNvSpPr>
            <a:spLocks noGrp="1"/>
          </p:cNvSpPr>
          <p:nvPr>
            <p:ph type="ctrTitle"/>
          </p:nvPr>
        </p:nvSpPr>
        <p:spPr/>
        <p:txBody>
          <a:bodyPr/>
          <a:lstStyle/>
          <a:p>
            <a:r>
              <a:rPr lang="en-US" b="1" dirty="0"/>
              <a:t>Strategies For Achieving SMART Goals</a:t>
            </a:r>
          </a:p>
        </p:txBody>
      </p:sp>
      <p:sp>
        <p:nvSpPr>
          <p:cNvPr id="3" name="Subtitle 2">
            <a:extLst>
              <a:ext uri="{FF2B5EF4-FFF2-40B4-BE49-F238E27FC236}">
                <a16:creationId xmlns:a16="http://schemas.microsoft.com/office/drawing/2014/main" id="{8632AE9B-9209-DF49-91E5-A270BC2FA089}"/>
              </a:ext>
            </a:extLst>
          </p:cNvPr>
          <p:cNvSpPr>
            <a:spLocks noGrp="1"/>
          </p:cNvSpPr>
          <p:nvPr>
            <p:ph type="subTitle" idx="1"/>
          </p:nvPr>
        </p:nvSpPr>
        <p:spPr/>
        <p:txBody>
          <a:bodyPr/>
          <a:lstStyle/>
          <a:p>
            <a:r>
              <a:rPr lang="en-US" dirty="0"/>
              <a:t>By: Felix Cheok</a:t>
            </a:r>
          </a:p>
        </p:txBody>
      </p:sp>
    </p:spTree>
    <p:extLst>
      <p:ext uri="{BB962C8B-B14F-4D97-AF65-F5344CB8AC3E}">
        <p14:creationId xmlns:p14="http://schemas.microsoft.com/office/powerpoint/2010/main" val="111391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A83C-D021-0F48-9E67-73F8CE5A4B80}"/>
              </a:ext>
            </a:extLst>
          </p:cNvPr>
          <p:cNvSpPr>
            <a:spLocks noGrp="1"/>
          </p:cNvSpPr>
          <p:nvPr>
            <p:ph type="title"/>
          </p:nvPr>
        </p:nvSpPr>
        <p:spPr/>
        <p:txBody>
          <a:bodyPr>
            <a:normAutofit/>
          </a:bodyPr>
          <a:lstStyle/>
          <a:p>
            <a:r>
              <a:rPr lang="en-SG" b="1" dirty="0"/>
              <a:t>Questions you may ask yourself when setting your goals and objectives are:</a:t>
            </a:r>
            <a:endParaRPr lang="en-US" b="1" dirty="0"/>
          </a:p>
        </p:txBody>
      </p:sp>
      <p:sp>
        <p:nvSpPr>
          <p:cNvPr id="3" name="Content Placeholder 2">
            <a:extLst>
              <a:ext uri="{FF2B5EF4-FFF2-40B4-BE49-F238E27FC236}">
                <a16:creationId xmlns:a16="http://schemas.microsoft.com/office/drawing/2014/main" id="{5BA47B75-929E-0F42-9FE6-E0106CC7AF07}"/>
              </a:ext>
            </a:extLst>
          </p:cNvPr>
          <p:cNvSpPr>
            <a:spLocks noGrp="1"/>
          </p:cNvSpPr>
          <p:nvPr>
            <p:ph idx="1"/>
          </p:nvPr>
        </p:nvSpPr>
        <p:spPr/>
        <p:txBody>
          <a:bodyPr>
            <a:normAutofit/>
          </a:bodyPr>
          <a:lstStyle/>
          <a:p>
            <a:pPr fontAlgn="base"/>
            <a:r>
              <a:rPr lang="en-SG" dirty="0"/>
              <a:t>What exactly do I want to achieve?</a:t>
            </a:r>
          </a:p>
          <a:p>
            <a:pPr fontAlgn="base"/>
            <a:r>
              <a:rPr lang="en-SG" dirty="0"/>
              <a:t>Where?</a:t>
            </a:r>
          </a:p>
          <a:p>
            <a:pPr fontAlgn="base"/>
            <a:r>
              <a:rPr lang="en-SG" dirty="0"/>
              <a:t>How?</a:t>
            </a:r>
          </a:p>
          <a:p>
            <a:pPr fontAlgn="base"/>
            <a:r>
              <a:rPr lang="en-SG" dirty="0"/>
              <a:t>When?</a:t>
            </a:r>
          </a:p>
          <a:p>
            <a:pPr fontAlgn="base"/>
            <a:r>
              <a:rPr lang="en-SG" dirty="0"/>
              <a:t>With whom?</a:t>
            </a:r>
          </a:p>
          <a:p>
            <a:pPr fontAlgn="base"/>
            <a:r>
              <a:rPr lang="en-SG" dirty="0"/>
              <a:t>What are the conditions and limitations?</a:t>
            </a:r>
          </a:p>
          <a:p>
            <a:pPr fontAlgn="base"/>
            <a:r>
              <a:rPr lang="en-SG" dirty="0"/>
              <a:t>Why exactly do I want to reach this goal? What are possible alternative ways of achieving the same?</a:t>
            </a:r>
          </a:p>
          <a:p>
            <a:pPr marL="0" indent="0">
              <a:buNone/>
            </a:pPr>
            <a:endParaRPr lang="en-US" dirty="0"/>
          </a:p>
        </p:txBody>
      </p:sp>
    </p:spTree>
    <p:extLst>
      <p:ext uri="{BB962C8B-B14F-4D97-AF65-F5344CB8AC3E}">
        <p14:creationId xmlns:p14="http://schemas.microsoft.com/office/powerpoint/2010/main" val="209059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64BD-B76E-6E47-A91A-448AA86310A7}"/>
              </a:ext>
            </a:extLst>
          </p:cNvPr>
          <p:cNvSpPr>
            <a:spLocks noGrp="1"/>
          </p:cNvSpPr>
          <p:nvPr>
            <p:ph type="title"/>
          </p:nvPr>
        </p:nvSpPr>
        <p:spPr/>
        <p:txBody>
          <a:bodyPr>
            <a:normAutofit fontScale="90000"/>
          </a:bodyPr>
          <a:lstStyle/>
          <a:p>
            <a:r>
              <a:rPr lang="en-SG" b="1" dirty="0"/>
              <a:t>Make it happen: how to accomplish your goals</a:t>
            </a:r>
            <a:br>
              <a:rPr lang="en-SG" b="1" dirty="0"/>
            </a:br>
            <a:endParaRPr lang="en-US" b="1" dirty="0"/>
          </a:p>
        </p:txBody>
      </p:sp>
      <p:sp>
        <p:nvSpPr>
          <p:cNvPr id="3" name="Content Placeholder 2">
            <a:extLst>
              <a:ext uri="{FF2B5EF4-FFF2-40B4-BE49-F238E27FC236}">
                <a16:creationId xmlns:a16="http://schemas.microsoft.com/office/drawing/2014/main" id="{A0DC24B0-2539-0841-80D2-4EED50184C3E}"/>
              </a:ext>
            </a:extLst>
          </p:cNvPr>
          <p:cNvSpPr>
            <a:spLocks noGrp="1"/>
          </p:cNvSpPr>
          <p:nvPr>
            <p:ph idx="1"/>
          </p:nvPr>
        </p:nvSpPr>
        <p:spPr>
          <a:xfrm>
            <a:off x="1610935" y="1900103"/>
            <a:ext cx="9696718" cy="4346152"/>
          </a:xfrm>
        </p:spPr>
        <p:txBody>
          <a:bodyPr>
            <a:noAutofit/>
          </a:bodyPr>
          <a:lstStyle/>
          <a:p>
            <a:pPr marL="0" indent="0" algn="just">
              <a:buNone/>
            </a:pPr>
            <a:r>
              <a:rPr lang="en-SG" dirty="0"/>
              <a:t>OK … You’ve already taken a great first step by using the SMART criteria to set targets that are informative and motivating. However, there are a few other tips you can implement to set your team up for success in actually reaching that objective.</a:t>
            </a:r>
          </a:p>
          <a:p>
            <a:pPr marL="0" indent="0" algn="just">
              <a:buNone/>
            </a:pPr>
            <a:r>
              <a:rPr lang="en-SG" dirty="0"/>
              <a:t>1. Write your goal down</a:t>
            </a:r>
          </a:p>
          <a:p>
            <a:pPr marL="0" indent="0" algn="just">
              <a:buNone/>
            </a:pPr>
            <a:r>
              <a:rPr lang="en-SG" dirty="0"/>
              <a:t>2. Set regular check-ins</a:t>
            </a:r>
          </a:p>
          <a:p>
            <a:pPr marL="0" indent="0" algn="just">
              <a:buNone/>
            </a:pPr>
            <a:r>
              <a:rPr lang="en-SG" dirty="0"/>
              <a:t>3. Celebrate your wins (yes, even the small ones)</a:t>
            </a:r>
          </a:p>
          <a:p>
            <a:pPr marL="0" indent="0" algn="just">
              <a:buNone/>
            </a:pPr>
            <a:endParaRPr lang="en-SG" dirty="0"/>
          </a:p>
          <a:p>
            <a:pPr marL="0" indent="0" algn="just">
              <a:buNone/>
            </a:pPr>
            <a:r>
              <a:rPr lang="en-SG" dirty="0"/>
              <a:t>SAMPLE TEMPLATE:</a:t>
            </a:r>
          </a:p>
          <a:p>
            <a:pPr marL="0" indent="0" algn="just">
              <a:buNone/>
            </a:pPr>
            <a:r>
              <a:rPr lang="en-SG" dirty="0"/>
              <a:t>MY goal is to [</a:t>
            </a:r>
            <a:r>
              <a:rPr lang="en-SG" b="1" dirty="0"/>
              <a:t>quantifiable objective</a:t>
            </a:r>
            <a:r>
              <a:rPr lang="en-SG" dirty="0"/>
              <a:t>] by [timeframe or deadline]. </a:t>
            </a:r>
          </a:p>
          <a:p>
            <a:pPr marL="0" indent="0" algn="just">
              <a:buNone/>
            </a:pPr>
            <a:r>
              <a:rPr lang="en-SG" dirty="0"/>
              <a:t>[</a:t>
            </a:r>
            <a:r>
              <a:rPr lang="en-SG" b="1" dirty="0"/>
              <a:t>I or WE</a:t>
            </a:r>
            <a:r>
              <a:rPr lang="en-SG" dirty="0"/>
              <a:t>] will accomplish this goal by [what steps you’ll take to achieve the goal]. </a:t>
            </a:r>
          </a:p>
          <a:p>
            <a:pPr marL="0" indent="0" algn="just">
              <a:buNone/>
            </a:pPr>
            <a:r>
              <a:rPr lang="en-SG" dirty="0"/>
              <a:t>Accomplishing this goal will [</a:t>
            </a:r>
            <a:r>
              <a:rPr lang="en-SG" b="1" dirty="0"/>
              <a:t>result or benefit</a:t>
            </a:r>
            <a:r>
              <a:rPr lang="en-SG" dirty="0"/>
              <a:t>].</a:t>
            </a:r>
          </a:p>
          <a:p>
            <a:pPr marL="0" indent="0" algn="just">
              <a:buNone/>
            </a:pPr>
            <a:endParaRPr lang="en-US" dirty="0"/>
          </a:p>
        </p:txBody>
      </p:sp>
    </p:spTree>
    <p:extLst>
      <p:ext uri="{BB962C8B-B14F-4D97-AF65-F5344CB8AC3E}">
        <p14:creationId xmlns:p14="http://schemas.microsoft.com/office/powerpoint/2010/main" val="158556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9C51-92A5-3C40-98A5-A198D6ADFAC4}"/>
              </a:ext>
            </a:extLst>
          </p:cNvPr>
          <p:cNvSpPr>
            <a:spLocks noGrp="1"/>
          </p:cNvSpPr>
          <p:nvPr>
            <p:ph type="title"/>
          </p:nvPr>
        </p:nvSpPr>
        <p:spPr/>
        <p:txBody>
          <a:bodyPr/>
          <a:lstStyle/>
          <a:p>
            <a:r>
              <a:rPr lang="en-US" b="1" dirty="0"/>
              <a:t>Q&amp;A</a:t>
            </a:r>
          </a:p>
        </p:txBody>
      </p:sp>
      <p:sp>
        <p:nvSpPr>
          <p:cNvPr id="3" name="Content Placeholder 2">
            <a:extLst>
              <a:ext uri="{FF2B5EF4-FFF2-40B4-BE49-F238E27FC236}">
                <a16:creationId xmlns:a16="http://schemas.microsoft.com/office/drawing/2014/main" id="{495846F4-FFB1-7D49-B84B-620594B13CBD}"/>
              </a:ext>
            </a:extLst>
          </p:cNvPr>
          <p:cNvSpPr>
            <a:spLocks noGrp="1"/>
          </p:cNvSpPr>
          <p:nvPr>
            <p:ph idx="1"/>
          </p:nvPr>
        </p:nvSpPr>
        <p:spPr>
          <a:xfrm>
            <a:off x="1709530" y="1613164"/>
            <a:ext cx="7454348" cy="4316896"/>
          </a:xfrm>
        </p:spPr>
        <p:txBody>
          <a:bodyPr>
            <a:normAutofit/>
          </a:bodyPr>
          <a:lstStyle/>
          <a:p>
            <a:pPr marL="0" indent="0">
              <a:buNone/>
            </a:pPr>
            <a:r>
              <a:rPr lang="en-US" sz="3600" b="1" dirty="0"/>
              <a:t>CHANCE FAVOURS THE PREPARED MIND!</a:t>
            </a:r>
          </a:p>
          <a:p>
            <a:pPr marL="0" indent="0" algn="just">
              <a:buNone/>
            </a:pPr>
            <a:endParaRPr lang="en-US" dirty="0"/>
          </a:p>
          <a:p>
            <a:pPr marL="0" indent="0" algn="just">
              <a:buNone/>
            </a:pPr>
            <a:r>
              <a:rPr lang="en-SG" sz="2400" dirty="0"/>
              <a:t>Louis Pasteur. ... To truly </a:t>
            </a:r>
            <a:r>
              <a:rPr lang="en-SG" sz="2400" b="1" dirty="0"/>
              <a:t>prepare</a:t>
            </a:r>
            <a:r>
              <a:rPr lang="en-SG" sz="2400" dirty="0"/>
              <a:t> for success </a:t>
            </a:r>
            <a:r>
              <a:rPr lang="en-SG" sz="2400" b="1" dirty="0"/>
              <a:t>means</a:t>
            </a:r>
            <a:r>
              <a:rPr lang="en-SG" sz="2400" dirty="0"/>
              <a:t> preparing your </a:t>
            </a:r>
            <a:r>
              <a:rPr lang="en-SG" sz="2400" b="1" dirty="0"/>
              <a:t>mind</a:t>
            </a:r>
            <a:r>
              <a:rPr lang="en-SG" sz="2400" dirty="0"/>
              <a:t> and beaching the person you need to be in order to take action without hesitation when opportunities present themselves to you.</a:t>
            </a:r>
            <a:endParaRPr lang="en-US" sz="2400" dirty="0"/>
          </a:p>
        </p:txBody>
      </p:sp>
      <p:pic>
        <p:nvPicPr>
          <p:cNvPr id="4" name="Picture 3">
            <a:extLst>
              <a:ext uri="{FF2B5EF4-FFF2-40B4-BE49-F238E27FC236}">
                <a16:creationId xmlns:a16="http://schemas.microsoft.com/office/drawing/2014/main" id="{14F0D8F2-F792-ED42-89FF-2A4AABCB1A50}"/>
              </a:ext>
            </a:extLst>
          </p:cNvPr>
          <p:cNvPicPr>
            <a:picLocks noChangeAspect="1"/>
          </p:cNvPicPr>
          <p:nvPr/>
        </p:nvPicPr>
        <p:blipFill>
          <a:blip r:embed="rId2"/>
          <a:stretch>
            <a:fillRect/>
          </a:stretch>
        </p:blipFill>
        <p:spPr>
          <a:xfrm>
            <a:off x="9621078" y="2320894"/>
            <a:ext cx="2298189" cy="3193272"/>
          </a:xfrm>
          <a:prstGeom prst="rect">
            <a:avLst/>
          </a:prstGeom>
          <a:ln>
            <a:noFill/>
          </a:ln>
          <a:effectLst>
            <a:softEdge rad="112500"/>
          </a:effectLst>
        </p:spPr>
      </p:pic>
    </p:spTree>
    <p:extLst>
      <p:ext uri="{BB962C8B-B14F-4D97-AF65-F5344CB8AC3E}">
        <p14:creationId xmlns:p14="http://schemas.microsoft.com/office/powerpoint/2010/main" val="170353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5567-FB73-2941-BF38-320401AC07B3}"/>
              </a:ext>
            </a:extLst>
          </p:cNvPr>
          <p:cNvSpPr>
            <a:spLocks noGrp="1"/>
          </p:cNvSpPr>
          <p:nvPr>
            <p:ph type="title"/>
          </p:nvPr>
        </p:nvSpPr>
        <p:spPr/>
        <p:txBody>
          <a:bodyPr/>
          <a:lstStyle/>
          <a:p>
            <a:r>
              <a:rPr lang="en-SG" b="1" dirty="0"/>
              <a:t>What is a SMART Goal?</a:t>
            </a:r>
            <a:endParaRPr lang="en-US" dirty="0"/>
          </a:p>
        </p:txBody>
      </p:sp>
      <p:sp>
        <p:nvSpPr>
          <p:cNvPr id="3" name="Content Placeholder 2">
            <a:extLst>
              <a:ext uri="{FF2B5EF4-FFF2-40B4-BE49-F238E27FC236}">
                <a16:creationId xmlns:a16="http://schemas.microsoft.com/office/drawing/2014/main" id="{015A6501-1D9D-964C-9ECA-194DA0AE84AB}"/>
              </a:ext>
            </a:extLst>
          </p:cNvPr>
          <p:cNvSpPr>
            <a:spLocks noGrp="1"/>
          </p:cNvSpPr>
          <p:nvPr>
            <p:ph idx="1"/>
          </p:nvPr>
        </p:nvSpPr>
        <p:spPr>
          <a:xfrm>
            <a:off x="838200" y="1527451"/>
            <a:ext cx="5860774" cy="4351338"/>
          </a:xfrm>
        </p:spPr>
        <p:txBody>
          <a:bodyPr>
            <a:normAutofit/>
          </a:bodyPr>
          <a:lstStyle/>
          <a:p>
            <a:pPr marL="0" indent="0" algn="just">
              <a:buNone/>
            </a:pPr>
            <a:r>
              <a:rPr lang="en-SG" dirty="0"/>
              <a:t>Goals are part of every aspect of business/life and provide a sense of direction, motivation, a clear focus, and clarify importance. </a:t>
            </a:r>
          </a:p>
          <a:p>
            <a:pPr marL="0" indent="0" algn="just">
              <a:buNone/>
            </a:pPr>
            <a:r>
              <a:rPr lang="en-SG" dirty="0"/>
              <a:t>By setting goals for yourself, you are providing yourself with a target to aim for. </a:t>
            </a:r>
          </a:p>
          <a:p>
            <a:pPr marL="0" indent="0" algn="just">
              <a:buNone/>
            </a:pPr>
            <a:r>
              <a:rPr lang="en-SG" dirty="0"/>
              <a:t>A SMART goal is used to help guide goal setting. </a:t>
            </a:r>
          </a:p>
          <a:p>
            <a:pPr marL="0" indent="0" algn="just">
              <a:buNone/>
            </a:pPr>
            <a:r>
              <a:rPr lang="en-SG" dirty="0"/>
              <a:t>SMART is an acronym that stands for </a:t>
            </a:r>
            <a:r>
              <a:rPr lang="en-SG" b="1" dirty="0"/>
              <a:t>S</a:t>
            </a:r>
            <a:r>
              <a:rPr lang="en-SG" dirty="0"/>
              <a:t>pecific, </a:t>
            </a:r>
            <a:r>
              <a:rPr lang="en-SG" b="1" dirty="0"/>
              <a:t>M</a:t>
            </a:r>
            <a:r>
              <a:rPr lang="en-SG" dirty="0"/>
              <a:t>easurable, </a:t>
            </a:r>
            <a:r>
              <a:rPr lang="en-SG" b="1" dirty="0"/>
              <a:t>A</a:t>
            </a:r>
            <a:r>
              <a:rPr lang="en-SG" dirty="0"/>
              <a:t>chievable, </a:t>
            </a:r>
            <a:r>
              <a:rPr lang="en-SG" b="1" dirty="0"/>
              <a:t>R</a:t>
            </a:r>
            <a:r>
              <a:rPr lang="en-SG" dirty="0"/>
              <a:t>ealistic and </a:t>
            </a:r>
            <a:r>
              <a:rPr lang="en-SG" b="1" dirty="0"/>
              <a:t>T</a:t>
            </a:r>
            <a:r>
              <a:rPr lang="en-SG" dirty="0"/>
              <a:t>imely. </a:t>
            </a:r>
          </a:p>
          <a:p>
            <a:pPr marL="0" indent="0" algn="just">
              <a:buNone/>
            </a:pPr>
            <a:r>
              <a:rPr lang="en-SG" dirty="0"/>
              <a:t>Therefore, a SMART goal incorporates all of these criteria to help focus your efforts and increase the chances of achieving your goal.</a:t>
            </a:r>
            <a:endParaRPr lang="en-US" dirty="0"/>
          </a:p>
        </p:txBody>
      </p:sp>
      <p:pic>
        <p:nvPicPr>
          <p:cNvPr id="4" name="Picture 3">
            <a:extLst>
              <a:ext uri="{FF2B5EF4-FFF2-40B4-BE49-F238E27FC236}">
                <a16:creationId xmlns:a16="http://schemas.microsoft.com/office/drawing/2014/main" id="{28BC2A3B-896E-4146-A27B-2B822FA61930}"/>
              </a:ext>
            </a:extLst>
          </p:cNvPr>
          <p:cNvPicPr>
            <a:picLocks noChangeAspect="1"/>
          </p:cNvPicPr>
          <p:nvPr/>
        </p:nvPicPr>
        <p:blipFill>
          <a:blip r:embed="rId2"/>
          <a:stretch>
            <a:fillRect/>
          </a:stretch>
        </p:blipFill>
        <p:spPr>
          <a:xfrm>
            <a:off x="6953457" y="1825625"/>
            <a:ext cx="5043902" cy="3362601"/>
          </a:xfrm>
          <a:prstGeom prst="rect">
            <a:avLst/>
          </a:prstGeom>
          <a:ln>
            <a:noFill/>
          </a:ln>
          <a:effectLst>
            <a:softEdge rad="112500"/>
          </a:effectLst>
        </p:spPr>
      </p:pic>
    </p:spTree>
    <p:extLst>
      <p:ext uri="{BB962C8B-B14F-4D97-AF65-F5344CB8AC3E}">
        <p14:creationId xmlns:p14="http://schemas.microsoft.com/office/powerpoint/2010/main" val="382358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6B69-7C4A-A649-A3BD-C52EB5C0EF9D}"/>
              </a:ext>
            </a:extLst>
          </p:cNvPr>
          <p:cNvSpPr>
            <a:spLocks noGrp="1"/>
          </p:cNvSpPr>
          <p:nvPr>
            <p:ph type="title"/>
          </p:nvPr>
        </p:nvSpPr>
        <p:spPr/>
        <p:txBody>
          <a:bodyPr/>
          <a:lstStyle/>
          <a:p>
            <a:r>
              <a:rPr lang="en-SG" b="1" dirty="0"/>
              <a:t>SMART goals are:</a:t>
            </a:r>
            <a:endParaRPr lang="en-US" b="1" dirty="0"/>
          </a:p>
        </p:txBody>
      </p:sp>
      <p:sp>
        <p:nvSpPr>
          <p:cNvPr id="3" name="Content Placeholder 2">
            <a:extLst>
              <a:ext uri="{FF2B5EF4-FFF2-40B4-BE49-F238E27FC236}">
                <a16:creationId xmlns:a16="http://schemas.microsoft.com/office/drawing/2014/main" id="{772B2CD2-B7C6-BF44-8947-F7C88546AC45}"/>
              </a:ext>
            </a:extLst>
          </p:cNvPr>
          <p:cNvSpPr>
            <a:spLocks noGrp="1"/>
          </p:cNvSpPr>
          <p:nvPr>
            <p:ph idx="1"/>
          </p:nvPr>
        </p:nvSpPr>
        <p:spPr>
          <a:xfrm>
            <a:off x="838200" y="1825625"/>
            <a:ext cx="10515600" cy="3442114"/>
          </a:xfrm>
        </p:spPr>
        <p:txBody>
          <a:bodyPr/>
          <a:lstStyle/>
          <a:p>
            <a:pPr algn="just"/>
            <a:r>
              <a:rPr lang="en-SG" b="1" dirty="0"/>
              <a:t>S</a:t>
            </a:r>
            <a:r>
              <a:rPr lang="en-SG" dirty="0"/>
              <a:t>pecific: Well defined, clear, and unambiguous</a:t>
            </a:r>
          </a:p>
          <a:p>
            <a:pPr algn="just"/>
            <a:r>
              <a:rPr lang="en-SG" b="1" dirty="0"/>
              <a:t>M</a:t>
            </a:r>
            <a:r>
              <a:rPr lang="en-SG" dirty="0"/>
              <a:t>easurable: With specific criteria that measure your progress toward the accomplishment of the goal</a:t>
            </a:r>
          </a:p>
          <a:p>
            <a:pPr algn="just"/>
            <a:r>
              <a:rPr lang="en-SG" b="1" dirty="0"/>
              <a:t>A</a:t>
            </a:r>
            <a:r>
              <a:rPr lang="en-SG" dirty="0"/>
              <a:t>chievable: Attainable and not impossible to achieve</a:t>
            </a:r>
          </a:p>
          <a:p>
            <a:pPr algn="just"/>
            <a:r>
              <a:rPr lang="en-SG" b="1" dirty="0"/>
              <a:t>R</a:t>
            </a:r>
            <a:r>
              <a:rPr lang="en-SG" dirty="0"/>
              <a:t>ealistic: Within reach, realistic, and relevant to your life purpose</a:t>
            </a:r>
          </a:p>
          <a:p>
            <a:pPr algn="just"/>
            <a:r>
              <a:rPr lang="en-SG" b="1" dirty="0"/>
              <a:t>T</a:t>
            </a:r>
            <a:r>
              <a:rPr lang="en-SG" dirty="0"/>
              <a:t>imely: With a clearly defined timeline, including a starting date and a target date. The purpose is to create urgency.</a:t>
            </a:r>
          </a:p>
          <a:p>
            <a:pPr marL="0" indent="0" algn="just">
              <a:buNone/>
            </a:pPr>
            <a:endParaRPr lang="en-US" dirty="0"/>
          </a:p>
        </p:txBody>
      </p:sp>
      <p:pic>
        <p:nvPicPr>
          <p:cNvPr id="4" name="Picture 3">
            <a:extLst>
              <a:ext uri="{FF2B5EF4-FFF2-40B4-BE49-F238E27FC236}">
                <a16:creationId xmlns:a16="http://schemas.microsoft.com/office/drawing/2014/main" id="{D9E7296D-8C21-574E-8350-2CAD77187E1C}"/>
              </a:ext>
            </a:extLst>
          </p:cNvPr>
          <p:cNvPicPr>
            <a:picLocks noChangeAspect="1"/>
          </p:cNvPicPr>
          <p:nvPr/>
        </p:nvPicPr>
        <p:blipFill>
          <a:blip r:embed="rId3"/>
          <a:stretch>
            <a:fillRect/>
          </a:stretch>
        </p:blipFill>
        <p:spPr>
          <a:xfrm>
            <a:off x="8266906" y="4380119"/>
            <a:ext cx="2864590" cy="1775239"/>
          </a:xfrm>
          <a:prstGeom prst="rect">
            <a:avLst/>
          </a:prstGeom>
          <a:ln>
            <a:noFill/>
          </a:ln>
          <a:effectLst>
            <a:softEdge rad="112500"/>
          </a:effectLst>
        </p:spPr>
      </p:pic>
    </p:spTree>
    <p:extLst>
      <p:ext uri="{BB962C8B-B14F-4D97-AF65-F5344CB8AC3E}">
        <p14:creationId xmlns:p14="http://schemas.microsoft.com/office/powerpoint/2010/main" val="148129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A8BA-DEA6-CD47-851B-94785A8C240A}"/>
              </a:ext>
            </a:extLst>
          </p:cNvPr>
          <p:cNvSpPr>
            <a:spLocks noGrp="1"/>
          </p:cNvSpPr>
          <p:nvPr>
            <p:ph type="title"/>
          </p:nvPr>
        </p:nvSpPr>
        <p:spPr/>
        <p:txBody>
          <a:bodyPr/>
          <a:lstStyle/>
          <a:p>
            <a:r>
              <a:rPr lang="en-SG" b="1" dirty="0"/>
              <a:t>SMART Goal – Specific</a:t>
            </a:r>
            <a:endParaRPr lang="en-US" dirty="0"/>
          </a:p>
        </p:txBody>
      </p:sp>
      <p:sp>
        <p:nvSpPr>
          <p:cNvPr id="3" name="Content Placeholder 2">
            <a:extLst>
              <a:ext uri="{FF2B5EF4-FFF2-40B4-BE49-F238E27FC236}">
                <a16:creationId xmlns:a16="http://schemas.microsoft.com/office/drawing/2014/main" id="{D3582C8A-8B78-8145-9AAB-213C945C8485}"/>
              </a:ext>
            </a:extLst>
          </p:cNvPr>
          <p:cNvSpPr>
            <a:spLocks noGrp="1"/>
          </p:cNvSpPr>
          <p:nvPr>
            <p:ph idx="1"/>
          </p:nvPr>
        </p:nvSpPr>
        <p:spPr>
          <a:xfrm>
            <a:off x="838200" y="1606967"/>
            <a:ext cx="10515600" cy="4351338"/>
          </a:xfrm>
        </p:spPr>
        <p:txBody>
          <a:bodyPr>
            <a:normAutofit/>
          </a:bodyPr>
          <a:lstStyle/>
          <a:p>
            <a:pPr algn="just"/>
            <a:r>
              <a:rPr lang="en-SG" dirty="0"/>
              <a:t>Goals that are specific have a significantly greater chance of being accomplished. To make a goal specific, the five “W” questions must be considered:</a:t>
            </a:r>
          </a:p>
          <a:p>
            <a:pPr algn="just"/>
            <a:r>
              <a:rPr lang="en-SG" dirty="0"/>
              <a:t>Who: Who is involved in this goal?</a:t>
            </a:r>
          </a:p>
          <a:p>
            <a:pPr algn="just"/>
            <a:r>
              <a:rPr lang="en-SG" dirty="0"/>
              <a:t>What: What do I want to accomplish?</a:t>
            </a:r>
          </a:p>
          <a:p>
            <a:pPr algn="just"/>
            <a:r>
              <a:rPr lang="en-SG" dirty="0"/>
              <a:t>Where: Where is this goal to be achieved?</a:t>
            </a:r>
          </a:p>
          <a:p>
            <a:pPr algn="just"/>
            <a:r>
              <a:rPr lang="en-SG" dirty="0"/>
              <a:t>When: When do I want to achieve this goal?</a:t>
            </a:r>
          </a:p>
          <a:p>
            <a:pPr algn="just"/>
            <a:r>
              <a:rPr lang="en-SG" dirty="0"/>
              <a:t>Why: Why do I want to achieve this goal?</a:t>
            </a:r>
          </a:p>
          <a:p>
            <a:pPr marL="0" indent="0" algn="just">
              <a:buNone/>
            </a:pPr>
            <a:endParaRPr lang="en-SG" dirty="0"/>
          </a:p>
          <a:p>
            <a:pPr marL="0" indent="0" algn="just">
              <a:buNone/>
            </a:pPr>
            <a:r>
              <a:rPr lang="en-SG" dirty="0"/>
              <a:t>For example, a general goal would be “I want to be a good student.” A more specific goal would be “I want to obtain my scholastic degree and perhaps attain a higher certification after.”</a:t>
            </a:r>
          </a:p>
          <a:p>
            <a:pPr marL="0" indent="0" algn="just">
              <a:buNone/>
            </a:pPr>
            <a:endParaRPr lang="en-US" dirty="0"/>
          </a:p>
        </p:txBody>
      </p:sp>
      <p:pic>
        <p:nvPicPr>
          <p:cNvPr id="4" name="Picture 3">
            <a:extLst>
              <a:ext uri="{FF2B5EF4-FFF2-40B4-BE49-F238E27FC236}">
                <a16:creationId xmlns:a16="http://schemas.microsoft.com/office/drawing/2014/main" id="{D3616764-A50D-ED40-ADC0-290CF6EF7284}"/>
              </a:ext>
            </a:extLst>
          </p:cNvPr>
          <p:cNvPicPr>
            <a:picLocks noChangeAspect="1"/>
          </p:cNvPicPr>
          <p:nvPr/>
        </p:nvPicPr>
        <p:blipFill>
          <a:blip r:embed="rId2"/>
          <a:stretch>
            <a:fillRect/>
          </a:stretch>
        </p:blipFill>
        <p:spPr>
          <a:xfrm>
            <a:off x="8560076" y="2537411"/>
            <a:ext cx="2793724" cy="1855685"/>
          </a:xfrm>
          <a:prstGeom prst="rect">
            <a:avLst/>
          </a:prstGeom>
          <a:ln>
            <a:noFill/>
          </a:ln>
          <a:effectLst>
            <a:softEdge rad="112500"/>
          </a:effectLst>
        </p:spPr>
      </p:pic>
    </p:spTree>
    <p:extLst>
      <p:ext uri="{BB962C8B-B14F-4D97-AF65-F5344CB8AC3E}">
        <p14:creationId xmlns:p14="http://schemas.microsoft.com/office/powerpoint/2010/main" val="46944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F4EA-1939-4841-9FF5-0B42598715B6}"/>
              </a:ext>
            </a:extLst>
          </p:cNvPr>
          <p:cNvSpPr>
            <a:spLocks noGrp="1"/>
          </p:cNvSpPr>
          <p:nvPr>
            <p:ph type="title"/>
          </p:nvPr>
        </p:nvSpPr>
        <p:spPr/>
        <p:txBody>
          <a:bodyPr/>
          <a:lstStyle/>
          <a:p>
            <a:r>
              <a:rPr lang="en-SG" b="1" dirty="0"/>
              <a:t>SMART Goal – Measurable</a:t>
            </a:r>
            <a:endParaRPr lang="en-US" dirty="0"/>
          </a:p>
        </p:txBody>
      </p:sp>
      <p:sp>
        <p:nvSpPr>
          <p:cNvPr id="3" name="Content Placeholder 2">
            <a:extLst>
              <a:ext uri="{FF2B5EF4-FFF2-40B4-BE49-F238E27FC236}">
                <a16:creationId xmlns:a16="http://schemas.microsoft.com/office/drawing/2014/main" id="{056D1686-771A-754D-833B-B71ED3F6A0E0}"/>
              </a:ext>
            </a:extLst>
          </p:cNvPr>
          <p:cNvSpPr>
            <a:spLocks noGrp="1"/>
          </p:cNvSpPr>
          <p:nvPr>
            <p:ph idx="1"/>
          </p:nvPr>
        </p:nvSpPr>
        <p:spPr>
          <a:xfrm>
            <a:off x="1113182" y="1467818"/>
            <a:ext cx="10391430" cy="5151644"/>
          </a:xfrm>
        </p:spPr>
        <p:txBody>
          <a:bodyPr>
            <a:noAutofit/>
          </a:bodyPr>
          <a:lstStyle/>
          <a:p>
            <a:pPr algn="just"/>
            <a:r>
              <a:rPr lang="en-SG" sz="2200" dirty="0"/>
              <a:t>A SMART goal must have criteria for measuring progress. If there are no criteria, you will not be able to determine your progress and if you are on track to reach your goal. To make a goal measurable, ask yourself:</a:t>
            </a:r>
          </a:p>
          <a:p>
            <a:pPr algn="just"/>
            <a:r>
              <a:rPr lang="en-SG" sz="2200" dirty="0"/>
              <a:t>How many/much?</a:t>
            </a:r>
          </a:p>
          <a:p>
            <a:pPr algn="just"/>
            <a:r>
              <a:rPr lang="en-SG" sz="2200" dirty="0"/>
              <a:t>How do I know if I have reached my goal?</a:t>
            </a:r>
          </a:p>
          <a:p>
            <a:pPr algn="just"/>
            <a:r>
              <a:rPr lang="en-SG" sz="2200" dirty="0"/>
              <a:t>What is my indicator of progress?</a:t>
            </a:r>
          </a:p>
          <a:p>
            <a:pPr marL="0" indent="0" algn="just">
              <a:buNone/>
            </a:pPr>
            <a:endParaRPr lang="en-SG" sz="2200" dirty="0"/>
          </a:p>
          <a:p>
            <a:pPr marL="0" indent="0" algn="just">
              <a:buNone/>
            </a:pPr>
            <a:r>
              <a:rPr lang="en-SG" sz="2200" dirty="0"/>
              <a:t>For example, building on the specific goal above: I want to obtain a good general scholastic degree and work towards achieving “A” results. Every week, I will aim to put in “x” amount of hours of study.</a:t>
            </a:r>
          </a:p>
          <a:p>
            <a:pPr marL="0" indent="0" algn="just">
              <a:buNone/>
            </a:pPr>
            <a:endParaRPr lang="en-US" sz="2200" dirty="0"/>
          </a:p>
        </p:txBody>
      </p:sp>
      <p:pic>
        <p:nvPicPr>
          <p:cNvPr id="4" name="Picture 3">
            <a:extLst>
              <a:ext uri="{FF2B5EF4-FFF2-40B4-BE49-F238E27FC236}">
                <a16:creationId xmlns:a16="http://schemas.microsoft.com/office/drawing/2014/main" id="{1672D1A5-F9FD-7048-B879-8BFC3EFD3264}"/>
              </a:ext>
            </a:extLst>
          </p:cNvPr>
          <p:cNvPicPr>
            <a:picLocks noChangeAspect="1"/>
          </p:cNvPicPr>
          <p:nvPr/>
        </p:nvPicPr>
        <p:blipFill>
          <a:blip r:embed="rId2"/>
          <a:stretch>
            <a:fillRect/>
          </a:stretch>
        </p:blipFill>
        <p:spPr>
          <a:xfrm>
            <a:off x="8718849" y="2629440"/>
            <a:ext cx="2674703" cy="1796151"/>
          </a:xfrm>
          <a:prstGeom prst="rect">
            <a:avLst/>
          </a:prstGeom>
          <a:ln>
            <a:noFill/>
          </a:ln>
          <a:effectLst>
            <a:softEdge rad="112500"/>
          </a:effectLst>
        </p:spPr>
      </p:pic>
    </p:spTree>
    <p:extLst>
      <p:ext uri="{BB962C8B-B14F-4D97-AF65-F5344CB8AC3E}">
        <p14:creationId xmlns:p14="http://schemas.microsoft.com/office/powerpoint/2010/main" val="201661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149D-7623-5741-84BC-8B53EAD3AD3A}"/>
              </a:ext>
            </a:extLst>
          </p:cNvPr>
          <p:cNvSpPr>
            <a:spLocks noGrp="1"/>
          </p:cNvSpPr>
          <p:nvPr>
            <p:ph type="title"/>
          </p:nvPr>
        </p:nvSpPr>
        <p:spPr/>
        <p:txBody>
          <a:bodyPr/>
          <a:lstStyle/>
          <a:p>
            <a:r>
              <a:rPr lang="en-SG" b="1" dirty="0"/>
              <a:t>SMART Goal – Achievable</a:t>
            </a:r>
            <a:endParaRPr lang="en-US" dirty="0"/>
          </a:p>
        </p:txBody>
      </p:sp>
      <p:sp>
        <p:nvSpPr>
          <p:cNvPr id="3" name="Content Placeholder 2">
            <a:extLst>
              <a:ext uri="{FF2B5EF4-FFF2-40B4-BE49-F238E27FC236}">
                <a16:creationId xmlns:a16="http://schemas.microsoft.com/office/drawing/2014/main" id="{FD4BFAF9-772D-4849-BB33-4CA682FF6DFF}"/>
              </a:ext>
            </a:extLst>
          </p:cNvPr>
          <p:cNvSpPr>
            <a:spLocks noGrp="1"/>
          </p:cNvSpPr>
          <p:nvPr>
            <p:ph idx="1"/>
          </p:nvPr>
        </p:nvSpPr>
        <p:spPr>
          <a:xfrm>
            <a:off x="838200" y="1587088"/>
            <a:ext cx="10515600" cy="3581260"/>
          </a:xfrm>
        </p:spPr>
        <p:txBody>
          <a:bodyPr>
            <a:normAutofit/>
          </a:bodyPr>
          <a:lstStyle/>
          <a:p>
            <a:pPr algn="just"/>
            <a:r>
              <a:rPr lang="en-SG" dirty="0"/>
              <a:t>A SMART goal must be achievable and attainable. This will help you figure out ways you can realize that goal and work towards it. </a:t>
            </a:r>
          </a:p>
          <a:p>
            <a:pPr algn="just"/>
            <a:r>
              <a:rPr lang="en-SG" dirty="0"/>
              <a:t>The achievability of the goal should be stretched to make you feel challenged, but defined well enough that you can actually achieve it. </a:t>
            </a:r>
          </a:p>
          <a:p>
            <a:pPr marL="0" indent="0" algn="just">
              <a:buNone/>
            </a:pPr>
            <a:endParaRPr lang="en-SG" dirty="0"/>
          </a:p>
          <a:p>
            <a:pPr marL="0" indent="0" algn="just">
              <a:buNone/>
            </a:pPr>
            <a:r>
              <a:rPr lang="en-SG" dirty="0"/>
              <a:t>Ask yourself:</a:t>
            </a:r>
          </a:p>
          <a:p>
            <a:pPr algn="just"/>
            <a:r>
              <a:rPr lang="en-SG" dirty="0"/>
              <a:t>Do I have the resources and capabilities to achieve the goal? If not, what am I missing?</a:t>
            </a:r>
          </a:p>
          <a:p>
            <a:pPr algn="just"/>
            <a:r>
              <a:rPr lang="en-SG" dirty="0"/>
              <a:t>Have others done it successfully before?</a:t>
            </a:r>
          </a:p>
          <a:p>
            <a:pPr marL="0" indent="0" algn="just">
              <a:buNone/>
            </a:pPr>
            <a:endParaRPr lang="en-US" dirty="0"/>
          </a:p>
        </p:txBody>
      </p:sp>
      <p:pic>
        <p:nvPicPr>
          <p:cNvPr id="4" name="Picture 3">
            <a:extLst>
              <a:ext uri="{FF2B5EF4-FFF2-40B4-BE49-F238E27FC236}">
                <a16:creationId xmlns:a16="http://schemas.microsoft.com/office/drawing/2014/main" id="{79598805-4128-A246-B115-233243E3805E}"/>
              </a:ext>
            </a:extLst>
          </p:cNvPr>
          <p:cNvPicPr>
            <a:picLocks noChangeAspect="1"/>
          </p:cNvPicPr>
          <p:nvPr/>
        </p:nvPicPr>
        <p:blipFill>
          <a:blip r:embed="rId2"/>
          <a:stretch>
            <a:fillRect/>
          </a:stretch>
        </p:blipFill>
        <p:spPr>
          <a:xfrm>
            <a:off x="8684592" y="4268306"/>
            <a:ext cx="2288208" cy="2288208"/>
          </a:xfrm>
          <a:prstGeom prst="rect">
            <a:avLst/>
          </a:prstGeom>
          <a:ln>
            <a:noFill/>
          </a:ln>
          <a:effectLst>
            <a:softEdge rad="112500"/>
          </a:effectLst>
        </p:spPr>
      </p:pic>
    </p:spTree>
    <p:extLst>
      <p:ext uri="{BB962C8B-B14F-4D97-AF65-F5344CB8AC3E}">
        <p14:creationId xmlns:p14="http://schemas.microsoft.com/office/powerpoint/2010/main" val="272542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C822-6F47-0D4C-B67F-1E20F1896CFB}"/>
              </a:ext>
            </a:extLst>
          </p:cNvPr>
          <p:cNvSpPr>
            <a:spLocks noGrp="1"/>
          </p:cNvSpPr>
          <p:nvPr>
            <p:ph type="title"/>
          </p:nvPr>
        </p:nvSpPr>
        <p:spPr/>
        <p:txBody>
          <a:bodyPr/>
          <a:lstStyle/>
          <a:p>
            <a:r>
              <a:rPr lang="en-SG" b="1" dirty="0"/>
              <a:t>SMART Goal – Realistic</a:t>
            </a:r>
            <a:endParaRPr lang="en-US" dirty="0"/>
          </a:p>
        </p:txBody>
      </p:sp>
      <p:sp>
        <p:nvSpPr>
          <p:cNvPr id="3" name="Content Placeholder 2">
            <a:extLst>
              <a:ext uri="{FF2B5EF4-FFF2-40B4-BE49-F238E27FC236}">
                <a16:creationId xmlns:a16="http://schemas.microsoft.com/office/drawing/2014/main" id="{5223B653-B6D0-4948-87BE-D90A9AE48F60}"/>
              </a:ext>
            </a:extLst>
          </p:cNvPr>
          <p:cNvSpPr>
            <a:spLocks noGrp="1"/>
          </p:cNvSpPr>
          <p:nvPr>
            <p:ph idx="1"/>
          </p:nvPr>
        </p:nvSpPr>
        <p:spPr>
          <a:xfrm>
            <a:off x="838200" y="1507572"/>
            <a:ext cx="10515600" cy="3839680"/>
          </a:xfrm>
        </p:spPr>
        <p:txBody>
          <a:bodyPr>
            <a:noAutofit/>
          </a:bodyPr>
          <a:lstStyle/>
          <a:p>
            <a:pPr algn="just"/>
            <a:r>
              <a:rPr lang="en-SG" sz="2600" dirty="0"/>
              <a:t>A SMART goal must be realistic in that the goal can be realistically achieved given the available resources and time. </a:t>
            </a:r>
          </a:p>
          <a:p>
            <a:pPr algn="just"/>
            <a:r>
              <a:rPr lang="en-SG" sz="2600" dirty="0"/>
              <a:t>A SMART goal is likely realistic if you believe that it can be accomplished. </a:t>
            </a:r>
          </a:p>
          <a:p>
            <a:pPr marL="0" indent="0" algn="just">
              <a:buNone/>
            </a:pPr>
            <a:endParaRPr lang="en-SG" sz="2600" dirty="0"/>
          </a:p>
          <a:p>
            <a:pPr marL="0" indent="0" algn="just">
              <a:buNone/>
            </a:pPr>
            <a:r>
              <a:rPr lang="en-SG" sz="2600" dirty="0"/>
              <a:t>Ask yourself:</a:t>
            </a:r>
          </a:p>
          <a:p>
            <a:pPr algn="just"/>
            <a:r>
              <a:rPr lang="en-SG" sz="2600" dirty="0"/>
              <a:t>Is the goal realistic and within reach?</a:t>
            </a:r>
          </a:p>
          <a:p>
            <a:pPr algn="just"/>
            <a:r>
              <a:rPr lang="en-SG" sz="2600" dirty="0"/>
              <a:t>Is the goal reachable, given the time and resources?</a:t>
            </a:r>
          </a:p>
          <a:p>
            <a:pPr algn="just"/>
            <a:r>
              <a:rPr lang="en-SG" sz="2600" dirty="0"/>
              <a:t>Are you able to commit to achieving the goal?</a:t>
            </a:r>
          </a:p>
          <a:p>
            <a:pPr marL="0" indent="0" algn="just">
              <a:buNone/>
            </a:pPr>
            <a:endParaRPr lang="en-US" sz="2600" dirty="0"/>
          </a:p>
        </p:txBody>
      </p:sp>
      <p:pic>
        <p:nvPicPr>
          <p:cNvPr id="4" name="Picture 3">
            <a:extLst>
              <a:ext uri="{FF2B5EF4-FFF2-40B4-BE49-F238E27FC236}">
                <a16:creationId xmlns:a16="http://schemas.microsoft.com/office/drawing/2014/main" id="{F4940F95-3AD8-4E45-8329-FCCAB92B15C1}"/>
              </a:ext>
            </a:extLst>
          </p:cNvPr>
          <p:cNvPicPr>
            <a:picLocks noChangeAspect="1"/>
          </p:cNvPicPr>
          <p:nvPr/>
        </p:nvPicPr>
        <p:blipFill>
          <a:blip r:embed="rId2"/>
          <a:stretch>
            <a:fillRect/>
          </a:stretch>
        </p:blipFill>
        <p:spPr>
          <a:xfrm>
            <a:off x="8729316" y="3016525"/>
            <a:ext cx="2456311" cy="1813891"/>
          </a:xfrm>
          <a:prstGeom prst="rect">
            <a:avLst/>
          </a:prstGeom>
          <a:ln>
            <a:noFill/>
          </a:ln>
          <a:effectLst>
            <a:softEdge rad="112500"/>
          </a:effectLst>
        </p:spPr>
      </p:pic>
    </p:spTree>
    <p:extLst>
      <p:ext uri="{BB962C8B-B14F-4D97-AF65-F5344CB8AC3E}">
        <p14:creationId xmlns:p14="http://schemas.microsoft.com/office/powerpoint/2010/main" val="58849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7EA2-869C-BE4E-839C-C69FD5282E59}"/>
              </a:ext>
            </a:extLst>
          </p:cNvPr>
          <p:cNvSpPr>
            <a:spLocks noGrp="1"/>
          </p:cNvSpPr>
          <p:nvPr>
            <p:ph type="title"/>
          </p:nvPr>
        </p:nvSpPr>
        <p:spPr/>
        <p:txBody>
          <a:bodyPr/>
          <a:lstStyle/>
          <a:p>
            <a:r>
              <a:rPr lang="en-SG" b="1" dirty="0"/>
              <a:t>SMART Goal – Timely</a:t>
            </a:r>
            <a:endParaRPr lang="en-US" dirty="0"/>
          </a:p>
        </p:txBody>
      </p:sp>
      <p:sp>
        <p:nvSpPr>
          <p:cNvPr id="3" name="Content Placeholder 2">
            <a:extLst>
              <a:ext uri="{FF2B5EF4-FFF2-40B4-BE49-F238E27FC236}">
                <a16:creationId xmlns:a16="http://schemas.microsoft.com/office/drawing/2014/main" id="{5A2BFFCA-AFEE-3242-9122-84FA9F90341D}"/>
              </a:ext>
            </a:extLst>
          </p:cNvPr>
          <p:cNvSpPr>
            <a:spLocks noGrp="1"/>
          </p:cNvSpPr>
          <p:nvPr>
            <p:ph idx="1"/>
          </p:nvPr>
        </p:nvSpPr>
        <p:spPr>
          <a:xfrm>
            <a:off x="838200" y="1467815"/>
            <a:ext cx="10515600" cy="4972742"/>
          </a:xfrm>
        </p:spPr>
        <p:txBody>
          <a:bodyPr>
            <a:noAutofit/>
          </a:bodyPr>
          <a:lstStyle/>
          <a:p>
            <a:pPr algn="just"/>
            <a:r>
              <a:rPr lang="en-SG" sz="2400" dirty="0"/>
              <a:t>A SMART goal must be time-bound in that it has a start and finish date. If the goal is not time-constrained, there will be no sense of urgency and, therefore, less motivation to achieve the goal. </a:t>
            </a:r>
          </a:p>
          <a:p>
            <a:pPr marL="0" indent="0" algn="just">
              <a:buNone/>
            </a:pPr>
            <a:r>
              <a:rPr lang="en-SG" sz="2400" dirty="0"/>
              <a:t>Ask yourself:</a:t>
            </a:r>
          </a:p>
          <a:p>
            <a:pPr algn="just"/>
            <a:r>
              <a:rPr lang="en-SG" sz="2400" dirty="0"/>
              <a:t>Does my goal have a deadline?</a:t>
            </a:r>
          </a:p>
          <a:p>
            <a:pPr algn="just"/>
            <a:r>
              <a:rPr lang="en-SG" sz="2400" dirty="0"/>
              <a:t>By when do you want to achieve your goal?</a:t>
            </a:r>
          </a:p>
          <a:p>
            <a:pPr marL="0" indent="0" algn="just">
              <a:buNone/>
            </a:pPr>
            <a:endParaRPr lang="en-SG" sz="2400" dirty="0"/>
          </a:p>
          <a:p>
            <a:pPr marL="0" indent="0" algn="just">
              <a:buNone/>
            </a:pPr>
            <a:r>
              <a:rPr lang="en-SG" sz="2400" dirty="0"/>
              <a:t>For example, building on the goal above: On Jan 1 (2020), I will obtain a scholastic general degree, I will study “x” amount of hours per day/per week. </a:t>
            </a:r>
          </a:p>
          <a:p>
            <a:pPr marL="0" indent="0" algn="just">
              <a:buNone/>
            </a:pPr>
            <a:r>
              <a:rPr lang="en-SG" sz="2400" dirty="0"/>
              <a:t>By the end of 2022, I will have realized my goal.</a:t>
            </a:r>
          </a:p>
          <a:p>
            <a:pPr marL="0" indent="0" algn="just">
              <a:buNone/>
            </a:pPr>
            <a:endParaRPr lang="en-US" sz="2400" dirty="0"/>
          </a:p>
        </p:txBody>
      </p:sp>
      <p:pic>
        <p:nvPicPr>
          <p:cNvPr id="4" name="Picture 3">
            <a:extLst>
              <a:ext uri="{FF2B5EF4-FFF2-40B4-BE49-F238E27FC236}">
                <a16:creationId xmlns:a16="http://schemas.microsoft.com/office/drawing/2014/main" id="{5D6D3726-70D7-6F48-A4C7-87B62EB9CA08}"/>
              </a:ext>
            </a:extLst>
          </p:cNvPr>
          <p:cNvPicPr>
            <a:picLocks noChangeAspect="1"/>
          </p:cNvPicPr>
          <p:nvPr/>
        </p:nvPicPr>
        <p:blipFill>
          <a:blip r:embed="rId2"/>
          <a:stretch>
            <a:fillRect/>
          </a:stretch>
        </p:blipFill>
        <p:spPr>
          <a:xfrm>
            <a:off x="9044609" y="2761973"/>
            <a:ext cx="2144367" cy="1612431"/>
          </a:xfrm>
          <a:prstGeom prst="rect">
            <a:avLst/>
          </a:prstGeom>
          <a:ln>
            <a:noFill/>
          </a:ln>
          <a:effectLst>
            <a:softEdge rad="112500"/>
          </a:effectLst>
        </p:spPr>
      </p:pic>
    </p:spTree>
    <p:extLst>
      <p:ext uri="{BB962C8B-B14F-4D97-AF65-F5344CB8AC3E}">
        <p14:creationId xmlns:p14="http://schemas.microsoft.com/office/powerpoint/2010/main" val="422607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1CD6-8652-B14C-AC30-FFEF63F6334C}"/>
              </a:ext>
            </a:extLst>
          </p:cNvPr>
          <p:cNvSpPr>
            <a:spLocks noGrp="1"/>
          </p:cNvSpPr>
          <p:nvPr>
            <p:ph type="title"/>
          </p:nvPr>
        </p:nvSpPr>
        <p:spPr/>
        <p:txBody>
          <a:bodyPr>
            <a:normAutofit/>
          </a:bodyPr>
          <a:lstStyle/>
          <a:p>
            <a:r>
              <a:rPr lang="en-SG" b="1" dirty="0"/>
              <a:t>The Importance of SMART Goal Setting</a:t>
            </a:r>
            <a:endParaRPr lang="en-US" dirty="0"/>
          </a:p>
        </p:txBody>
      </p:sp>
      <p:sp>
        <p:nvSpPr>
          <p:cNvPr id="3" name="Content Placeholder 2">
            <a:extLst>
              <a:ext uri="{FF2B5EF4-FFF2-40B4-BE49-F238E27FC236}">
                <a16:creationId xmlns:a16="http://schemas.microsoft.com/office/drawing/2014/main" id="{EA218DFE-A03F-0441-9293-8D84D40A576E}"/>
              </a:ext>
            </a:extLst>
          </p:cNvPr>
          <p:cNvSpPr>
            <a:spLocks noGrp="1"/>
          </p:cNvSpPr>
          <p:nvPr>
            <p:ph idx="1"/>
          </p:nvPr>
        </p:nvSpPr>
        <p:spPr>
          <a:xfrm>
            <a:off x="838200" y="1606966"/>
            <a:ext cx="10515600" cy="4351338"/>
          </a:xfrm>
        </p:spPr>
        <p:txBody>
          <a:bodyPr/>
          <a:lstStyle/>
          <a:p>
            <a:pPr algn="just"/>
            <a:r>
              <a:rPr lang="en-SG" dirty="0"/>
              <a:t>Often, individuals or businesses will set themselves up for failure by setting general and unrealistic goals such as “I want to be the best at X.” This goal is vague, with no sense of direction.</a:t>
            </a:r>
          </a:p>
          <a:p>
            <a:pPr algn="just"/>
            <a:r>
              <a:rPr lang="en-SG" dirty="0"/>
              <a:t>SMART goals set you up for success by making goals specific, measurable, achievable, realistic, and timely. </a:t>
            </a:r>
          </a:p>
          <a:p>
            <a:pPr algn="just"/>
            <a:r>
              <a:rPr lang="en-SG" dirty="0"/>
              <a:t>The SMART method helps push you further, gives you a sense of direction, and helps you organize and reach your goals.</a:t>
            </a:r>
          </a:p>
          <a:p>
            <a:pPr marL="0" indent="0" algn="just">
              <a:buNone/>
            </a:pPr>
            <a:endParaRPr lang="en-US" dirty="0"/>
          </a:p>
        </p:txBody>
      </p:sp>
      <p:pic>
        <p:nvPicPr>
          <p:cNvPr id="4" name="Picture 3">
            <a:extLst>
              <a:ext uri="{FF2B5EF4-FFF2-40B4-BE49-F238E27FC236}">
                <a16:creationId xmlns:a16="http://schemas.microsoft.com/office/drawing/2014/main" id="{82C724E9-A6B8-654D-967C-4E339044F19A}"/>
              </a:ext>
            </a:extLst>
          </p:cNvPr>
          <p:cNvPicPr>
            <a:picLocks noChangeAspect="1"/>
          </p:cNvPicPr>
          <p:nvPr/>
        </p:nvPicPr>
        <p:blipFill>
          <a:blip r:embed="rId2"/>
          <a:stretch>
            <a:fillRect/>
          </a:stretch>
        </p:blipFill>
        <p:spPr>
          <a:xfrm>
            <a:off x="6698974" y="3851413"/>
            <a:ext cx="3916018" cy="2535551"/>
          </a:xfrm>
          <a:prstGeom prst="rect">
            <a:avLst/>
          </a:prstGeom>
          <a:ln>
            <a:noFill/>
          </a:ln>
          <a:effectLst>
            <a:softEdge rad="112500"/>
          </a:effectLst>
        </p:spPr>
      </p:pic>
    </p:spTree>
    <p:extLst>
      <p:ext uri="{BB962C8B-B14F-4D97-AF65-F5344CB8AC3E}">
        <p14:creationId xmlns:p14="http://schemas.microsoft.com/office/powerpoint/2010/main" val="6869642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{2C85C532-E4EC-4D4E-BB17-DB2E0FDAAA74}tf10001069</Template>
  <TotalTime>51</TotalTime>
  <Words>1031</Words>
  <Application>Microsoft Macintosh PowerPoint</Application>
  <PresentationFormat>Widescreen</PresentationFormat>
  <Paragraphs>80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Wisp</vt:lpstr>
      <vt:lpstr>Strategies For Achieving SMART Goals</vt:lpstr>
      <vt:lpstr>What is a SMART Goal?</vt:lpstr>
      <vt:lpstr>SMART goals are:</vt:lpstr>
      <vt:lpstr>SMART Goal – Specific</vt:lpstr>
      <vt:lpstr>SMART Goal – Measurable</vt:lpstr>
      <vt:lpstr>SMART Goal – Achievable</vt:lpstr>
      <vt:lpstr>SMART Goal – Realistic</vt:lpstr>
      <vt:lpstr>SMART Goal – Timely</vt:lpstr>
      <vt:lpstr>The Importance of SMART Goal Setting</vt:lpstr>
      <vt:lpstr>Questions you may ask yourself when setting your goals and objectives are:</vt:lpstr>
      <vt:lpstr>Make it happen: how to accomplish your goals </vt:lpstr>
      <vt:lpstr>Q&amp;A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Achieving SMART Goals</dc:title>
  <dc:creator>Microsoft Office User</dc:creator>
  <cp:lastModifiedBy>Microsoft Office User</cp:lastModifiedBy>
  <cp:revision>16</cp:revision>
  <dcterms:created xsi:type="dcterms:W3CDTF">2020-07-16T01:31:40Z</dcterms:created>
  <dcterms:modified xsi:type="dcterms:W3CDTF">2020-07-16T02:22:53Z</dcterms:modified>
</cp:coreProperties>
</file>